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200" userDrawn="1">
          <p15:clr>
            <a:srgbClr val="A4A3A4"/>
          </p15:clr>
        </p15:guide>
        <p15:guide id="4" pos="161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74F"/>
    <a:srgbClr val="FF9500"/>
    <a:srgbClr val="03134D"/>
    <a:srgbClr val="3E52BB"/>
    <a:srgbClr val="031554"/>
    <a:srgbClr val="FF9300"/>
    <a:srgbClr val="FF6DB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54" autoAdjust="0"/>
  </p:normalViewPr>
  <p:slideViewPr>
    <p:cSldViewPr snapToGrid="0">
      <p:cViewPr varScale="1">
        <p:scale>
          <a:sx n="19" d="100"/>
          <a:sy n="19" d="100"/>
        </p:scale>
        <p:origin x="636" y="108"/>
      </p:cViewPr>
      <p:guideLst>
        <p:guide orient="horz" pos="9072"/>
        <p:guide pos="16200"/>
        <p:guide pos="16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3FA82F6-0FB4-456C-B358-CB8A6CB2B3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34CE57-B8C1-4AA0-9016-3E4EB5281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3F8D-4A6C-457B-B0D4-FB4BE9A0490C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CF0321-A17F-4BA5-87D9-7E966C1530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A4BAFD-BA2E-4D00-901D-F41ED32061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6AF6-4EBF-4A34-833D-2B3E8D1EB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08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083C-822E-0E4F-B853-8E1F05A5E8B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BC19B-9DAD-4A41-9AF9-15C745EA6E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6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0130" y="4713925"/>
            <a:ext cx="37806140" cy="10027920"/>
          </a:xfrm>
        </p:spPr>
        <p:txBody>
          <a:bodyPr anchor="b">
            <a:normAutofit/>
          </a:bodyPr>
          <a:lstStyle>
            <a:lvl1pPr algn="ctr">
              <a:defRPr sz="201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0130" y="15128560"/>
            <a:ext cx="3780614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2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985" y="18015365"/>
            <a:ext cx="43543769" cy="3441291"/>
          </a:xfrm>
        </p:spPr>
        <p:txBody>
          <a:bodyPr anchor="b">
            <a:normAutofit/>
          </a:bodyPr>
          <a:lstStyle>
            <a:lvl1pPr>
              <a:defRPr sz="117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37985" y="2609550"/>
            <a:ext cx="43543769" cy="1419488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7939" y="21456658"/>
            <a:ext cx="43537192" cy="2866382"/>
          </a:xfrm>
        </p:spPr>
        <p:txBody>
          <a:bodyPr>
            <a:normAutofit/>
          </a:bodyPr>
          <a:lstStyle>
            <a:lvl1pPr marL="0" indent="0" algn="ctr">
              <a:buNone/>
              <a:defRPr sz="756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5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939" y="2560322"/>
            <a:ext cx="43485800" cy="14384408"/>
          </a:xfrm>
        </p:spPr>
        <p:txBody>
          <a:bodyPr anchor="ctr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7941" y="17660244"/>
            <a:ext cx="43485796" cy="6687181"/>
          </a:xfrm>
        </p:spPr>
        <p:txBody>
          <a:bodyPr anchor="ctr"/>
          <a:lstStyle>
            <a:lvl1pPr marL="0" indent="0" algn="ctr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9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091" y="2560320"/>
            <a:ext cx="39071558" cy="12570197"/>
          </a:xfrm>
        </p:spPr>
        <p:txBody>
          <a:bodyPr anchor="ctr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226707" y="15162135"/>
            <a:ext cx="36759656" cy="1792610"/>
          </a:xfrm>
        </p:spPr>
        <p:txBody>
          <a:bodyPr anchor="t">
            <a:normAutofit/>
          </a:bodyPr>
          <a:lstStyle>
            <a:lvl1pPr marL="0" indent="0" algn="r">
              <a:buNone/>
              <a:defRPr sz="588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7935" y="17660248"/>
            <a:ext cx="43485800" cy="66627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3770" y="3088012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3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63415" y="12482791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3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02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988" y="8933159"/>
            <a:ext cx="43492373" cy="10549707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7937" y="19532335"/>
            <a:ext cx="43485805" cy="4790705"/>
          </a:xfrm>
        </p:spPr>
        <p:txBody>
          <a:bodyPr anchor="t"/>
          <a:lstStyle>
            <a:lvl1pPr marL="0" indent="0" algn="ctr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37935" y="2560322"/>
            <a:ext cx="43485800" cy="5567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37935" y="8770942"/>
            <a:ext cx="13855615" cy="345788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37935" y="12228821"/>
            <a:ext cx="13855615" cy="12094219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668487" y="8770944"/>
            <a:ext cx="13853944" cy="345787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8668490" y="12228821"/>
            <a:ext cx="13859248" cy="12094219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87854" y="8770944"/>
            <a:ext cx="13823086" cy="345787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008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3500655" y="12228821"/>
            <a:ext cx="13823086" cy="12094219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5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837939" y="2560322"/>
            <a:ext cx="43485800" cy="5567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837941" y="17622776"/>
            <a:ext cx="13855611" cy="24203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40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586484" y="9655745"/>
            <a:ext cx="12348210" cy="6400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837941" y="20043076"/>
            <a:ext cx="13855611" cy="427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659346" y="17622776"/>
            <a:ext cx="13855729" cy="24203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40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9189785" y="9655745"/>
            <a:ext cx="12308205" cy="6400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8653662" y="20043072"/>
            <a:ext cx="13861411" cy="427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88377" y="17622776"/>
            <a:ext cx="13817580" cy="24203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40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4241775" y="9655745"/>
            <a:ext cx="12314875" cy="6400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487851" y="20043079"/>
            <a:ext cx="13835884" cy="4279955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43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2" y="2560318"/>
            <a:ext cx="10679159" cy="2176272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7937" y="2560318"/>
            <a:ext cx="32166561" cy="217627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98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5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825" y="2760352"/>
            <a:ext cx="40880750" cy="11981495"/>
          </a:xfrm>
        </p:spPr>
        <p:txBody>
          <a:bodyPr anchor="b">
            <a:normAutofit/>
          </a:bodyPr>
          <a:lstStyle>
            <a:lvl1pPr>
              <a:defRPr sz="142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2825" y="15128562"/>
            <a:ext cx="40880750" cy="6300785"/>
          </a:xfrm>
        </p:spPr>
        <p:txBody>
          <a:bodyPr/>
          <a:lstStyle>
            <a:lvl1pPr marL="0" indent="0" algn="ctr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2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941" y="2560322"/>
            <a:ext cx="43485796" cy="55705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7939" y="8770942"/>
            <a:ext cx="21445217" cy="15552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8293" y="8770942"/>
            <a:ext cx="21395447" cy="15552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3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941" y="2560322"/>
            <a:ext cx="43485796" cy="5567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5579" y="8770944"/>
            <a:ext cx="20492636" cy="346043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7939" y="12231374"/>
            <a:ext cx="21450274" cy="120916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88413" y="8770944"/>
            <a:ext cx="20435327" cy="346043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2" y="12231374"/>
            <a:ext cx="21400499" cy="120916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2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6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360" y="2560320"/>
            <a:ext cx="16515395" cy="9921240"/>
          </a:xfrm>
        </p:spPr>
        <p:txBody>
          <a:bodyPr anchor="b">
            <a:normAutofit/>
          </a:bodyPr>
          <a:lstStyle>
            <a:lvl1pPr>
              <a:defRPr sz="117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7869" y="2560320"/>
            <a:ext cx="25995866" cy="2176272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2360" y="12481562"/>
            <a:ext cx="16515395" cy="11841476"/>
          </a:xfrm>
        </p:spPr>
        <p:txBody>
          <a:bodyPr/>
          <a:lstStyle>
            <a:lvl1pPr marL="0" indent="0" algn="ctr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42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355" y="2560320"/>
            <a:ext cx="24905047" cy="9921240"/>
          </a:xfrm>
        </p:spPr>
        <p:txBody>
          <a:bodyPr anchor="b">
            <a:normAutofit/>
          </a:bodyPr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84177" y="3187300"/>
            <a:ext cx="13672495" cy="20508760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7935" y="12481560"/>
            <a:ext cx="24926790" cy="11841480"/>
          </a:xfrm>
        </p:spPr>
        <p:txBody>
          <a:bodyPr>
            <a:normAutofit/>
          </a:bodyPr>
          <a:lstStyle>
            <a:lvl1pPr marL="0" indent="0" algn="ctr">
              <a:buNone/>
              <a:defRPr sz="756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8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7941" y="2560322"/>
            <a:ext cx="43485796" cy="5570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7939" y="8803469"/>
            <a:ext cx="43485800" cy="15519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250691" y="24709757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937" y="24709757"/>
            <a:ext cx="28026033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58848" y="24709757"/>
            <a:ext cx="3164889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FFC4EF-3E5F-4762-8E5E-518970C310F8}"/>
              </a:ext>
            </a:extLst>
          </p:cNvPr>
          <p:cNvSpPr/>
          <p:nvPr userDrawn="1"/>
        </p:nvSpPr>
        <p:spPr>
          <a:xfrm>
            <a:off x="14802246" y="2569425"/>
            <a:ext cx="21601906" cy="1908205"/>
          </a:xfrm>
          <a:prstGeom prst="rect">
            <a:avLst/>
          </a:prstGeom>
        </p:spPr>
        <p:txBody>
          <a:bodyPr wrap="square" lIns="60951" tIns="30475" rIns="60951" bIns="30475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" panose="020B0604020202020204" pitchFamily="34" charset="0"/>
              </a:rPr>
              <a:t>Autores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cs typeface="Arial" pitchFamily="34" charset="0"/>
              </a:rPr>
              <a:t>Instituições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cs typeface="Arial" pitchFamily="34" charset="0"/>
              </a:rPr>
              <a:t>e-mails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FAA188E0-83A7-4DDF-9911-0B876A2C453C}"/>
              </a:ext>
            </a:extLst>
          </p:cNvPr>
          <p:cNvPicPr/>
          <p:nvPr userDrawn="1"/>
        </p:nvPicPr>
        <p:blipFill rotWithShape="1">
          <a:blip r:embed="rId19"/>
          <a:srcRect t="74443"/>
          <a:stretch/>
        </p:blipFill>
        <p:spPr>
          <a:xfrm>
            <a:off x="0" y="11782"/>
            <a:ext cx="51206399" cy="4820960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7E99188E-1C35-40EC-8AFC-0B419214460C}"/>
              </a:ext>
            </a:extLst>
          </p:cNvPr>
          <p:cNvPicPr/>
          <p:nvPr userDrawn="1"/>
        </p:nvPicPr>
        <p:blipFill rotWithShape="1">
          <a:blip r:embed="rId19"/>
          <a:srcRect b="81099"/>
          <a:stretch/>
        </p:blipFill>
        <p:spPr>
          <a:xfrm>
            <a:off x="1" y="25851586"/>
            <a:ext cx="51206399" cy="2952014"/>
          </a:xfrm>
          <a:prstGeom prst="rect">
            <a:avLst/>
          </a:prstGeom>
        </p:spPr>
      </p:pic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8947F8AB-1A14-481C-8ECA-24691811B8E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112" y="382118"/>
            <a:ext cx="8172596" cy="4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0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3840480" rtl="0" eaLnBrk="1" latinLnBrk="0" hangingPunct="1">
        <a:lnSpc>
          <a:spcPct val="90000"/>
        </a:lnSpc>
        <a:spcBef>
          <a:spcPct val="0"/>
        </a:spcBef>
        <a:buNone/>
        <a:defRPr sz="1428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120000"/>
        </a:lnSpc>
        <a:spcBef>
          <a:spcPts val="42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120000"/>
        </a:lnSpc>
        <a:spcBef>
          <a:spcPts val="21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que.caio08@gmail.com" TargetMode="External"/><Relationship Id="rId7" Type="http://schemas.openxmlformats.org/officeDocument/2006/relationships/hyperlink" Target="mailto:gera.mendes.jr@gmail.com" TargetMode="External"/><Relationship Id="rId2" Type="http://schemas.openxmlformats.org/officeDocument/2006/relationships/hyperlink" Target="mailto:alvaroneto854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rbosagabrieldavi@gmail.com" TargetMode="External"/><Relationship Id="rId5" Type="http://schemas.openxmlformats.org/officeDocument/2006/relationships/hyperlink" Target="mailto:maria.buhrnheim@aluno.uepa.br" TargetMode="External"/><Relationship Id="rId4" Type="http://schemas.openxmlformats.org/officeDocument/2006/relationships/hyperlink" Target="mailto:emyareis@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84CC5-E001-4F48-AD79-A9093185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564" y="1611785"/>
            <a:ext cx="39033451" cy="451749"/>
          </a:xfrm>
        </p:spPr>
        <p:txBody>
          <a:bodyPr>
            <a:noAutofit/>
          </a:bodyPr>
          <a:lstStyle/>
          <a:p>
            <a:r>
              <a:rPr lang="pt-BR" sz="7200" dirty="0">
                <a:effectLst/>
              </a:rPr>
              <a:t>INTERNAÇÕES POR TUBERCULOSE PULMONAR NA POPULAÇÃO IDOSA BRASILEIRA EM TEMPOS DE PANDEMIA</a:t>
            </a:r>
            <a:br>
              <a:rPr lang="pt-BR" sz="7500" dirty="0">
                <a:effectLst/>
              </a:rPr>
            </a:br>
            <a:r>
              <a:rPr lang="pt-BR" sz="7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Espaço Reservado para Conteúdo 32">
            <a:extLst>
              <a:ext uri="{FF2B5EF4-FFF2-40B4-BE49-F238E27FC236}">
                <a16:creationId xmlns:a16="http://schemas.microsoft.com/office/drawing/2014/main" id="{96FB0718-CCFC-4C0F-9B1C-C3F5452D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669" y="7497987"/>
            <a:ext cx="23885531" cy="33323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5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Tuberculose Pulmonar é uma condição patológica derivada da ação da microbactéria </a:t>
            </a:r>
            <a:r>
              <a:rPr lang="pt-BR" sz="5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Mycobacteum</a:t>
            </a:r>
            <a:r>
              <a:rPr lang="pt-BR" sz="5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pt-BR" sz="5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qual afeta principalmente o sistema respiratório. Nos idosos, a enfermidade torna-se mais severa, dando destaque àqueles já fragilizados pela pandemia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2E91765-8ED8-DF48-A899-4A6008A7989C}"/>
              </a:ext>
            </a:extLst>
          </p:cNvPr>
          <p:cNvSpPr/>
          <p:nvPr/>
        </p:nvSpPr>
        <p:spPr>
          <a:xfrm>
            <a:off x="12989999" y="2938139"/>
            <a:ext cx="22373678" cy="1169541"/>
          </a:xfrm>
          <a:prstGeom prst="rect">
            <a:avLst/>
          </a:prstGeom>
        </p:spPr>
        <p:txBody>
          <a:bodyPr wrap="square" lIns="60951" tIns="30475" rIns="60951" bIns="30475">
            <a:spAutoFit/>
          </a:bodyPr>
          <a:lstStyle/>
          <a:p>
            <a:pPr algn="ctr"/>
            <a:r>
              <a:rPr lang="pt-BR" sz="3600" b="1" dirty="0">
                <a:cs typeface="Arial" pitchFamily="34" charset="0"/>
              </a:rPr>
              <a:t>Álvaro Ferreira Tavares Neto,</a:t>
            </a:r>
            <a:r>
              <a:rPr lang="pt-BR" sz="3600" b="1" baseline="30000" dirty="0">
                <a:cs typeface="Arial" pitchFamily="34" charset="0"/>
              </a:rPr>
              <a:t> </a:t>
            </a:r>
            <a:r>
              <a:rPr lang="pt-BR" sz="3600" b="1" dirty="0">
                <a:cs typeface="Arial" pitchFamily="34" charset="0"/>
              </a:rPr>
              <a:t>Caio Henrique Silva da Silva, </a:t>
            </a:r>
            <a:r>
              <a:rPr lang="pt-BR" sz="3600" b="1" dirty="0" err="1">
                <a:cs typeface="Arial" pitchFamily="34" charset="0"/>
              </a:rPr>
              <a:t>Emilly</a:t>
            </a:r>
            <a:r>
              <a:rPr lang="pt-BR" sz="3600" b="1" dirty="0">
                <a:cs typeface="Arial" pitchFamily="34" charset="0"/>
              </a:rPr>
              <a:t> Alessandra Cruz dos Reis, Maria Eduarda da Silva </a:t>
            </a:r>
            <a:r>
              <a:rPr lang="pt-BR" sz="3600" b="1" dirty="0" err="1">
                <a:cs typeface="Arial" pitchFamily="34" charset="0"/>
              </a:rPr>
              <a:t>Bührnheim</a:t>
            </a:r>
            <a:r>
              <a:rPr lang="pt-BR" sz="3600" b="1" dirty="0">
                <a:cs typeface="Arial" pitchFamily="34" charset="0"/>
              </a:rPr>
              <a:t>, Davi Gabriel Barbosa, Geraldo Mendes de Araújo Júnior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2062471-1DA8-4E07-A279-01574F18D0B5}"/>
              </a:ext>
            </a:extLst>
          </p:cNvPr>
          <p:cNvGrpSpPr/>
          <p:nvPr/>
        </p:nvGrpSpPr>
        <p:grpSpPr>
          <a:xfrm>
            <a:off x="10780434" y="5772360"/>
            <a:ext cx="5760000" cy="1296000"/>
            <a:chOff x="8059166" y="5375423"/>
            <a:chExt cx="4748257" cy="1296000"/>
          </a:xfrm>
        </p:grpSpPr>
        <p:sp>
          <p:nvSpPr>
            <p:cNvPr id="21" name="Retângulo Arredondado 20">
              <a:extLst>
                <a:ext uri="{FF2B5EF4-FFF2-40B4-BE49-F238E27FC236}">
                  <a16:creationId xmlns:a16="http://schemas.microsoft.com/office/drawing/2014/main" id="{0C88B58D-56FE-6044-9FA7-A8F5140F8398}"/>
                </a:ext>
              </a:extLst>
            </p:cNvPr>
            <p:cNvSpPr/>
            <p:nvPr/>
          </p:nvSpPr>
          <p:spPr>
            <a:xfrm>
              <a:off x="8059166" y="5375423"/>
              <a:ext cx="4748257" cy="1296000"/>
            </a:xfrm>
            <a:prstGeom prst="roundRect">
              <a:avLst/>
            </a:prstGeom>
            <a:gradFill flip="none" rotWithShape="1">
              <a:gsLst>
                <a:gs pos="0">
                  <a:srgbClr val="FF9500"/>
                </a:gs>
                <a:gs pos="100000">
                  <a:srgbClr val="E5374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133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CB58002-592C-B141-8F25-62AA4EB6989F}"/>
                </a:ext>
              </a:extLst>
            </p:cNvPr>
            <p:cNvSpPr txBox="1"/>
            <p:nvPr/>
          </p:nvSpPr>
          <p:spPr>
            <a:xfrm>
              <a:off x="8728098" y="5633025"/>
              <a:ext cx="341753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4400" b="1" dirty="0">
                  <a:solidFill>
                    <a:schemeClr val="bg1"/>
                  </a:solidFill>
                </a:rPr>
                <a:t>INTRODUÇÃO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56CA6F9-4F7C-4E25-811D-2AA68DD3E5DD}"/>
              </a:ext>
            </a:extLst>
          </p:cNvPr>
          <p:cNvGrpSpPr/>
          <p:nvPr/>
        </p:nvGrpSpPr>
        <p:grpSpPr>
          <a:xfrm>
            <a:off x="10822453" y="12630040"/>
            <a:ext cx="5760000" cy="1159103"/>
            <a:chOff x="8016223" y="11930723"/>
            <a:chExt cx="4755404" cy="1284644"/>
          </a:xfrm>
        </p:grpSpPr>
        <p:sp>
          <p:nvSpPr>
            <p:cNvPr id="29" name="Retângulo Arredondado 20">
              <a:extLst>
                <a:ext uri="{FF2B5EF4-FFF2-40B4-BE49-F238E27FC236}">
                  <a16:creationId xmlns:a16="http://schemas.microsoft.com/office/drawing/2014/main" id="{7810C175-131C-405F-9E44-4A22272F267C}"/>
                </a:ext>
              </a:extLst>
            </p:cNvPr>
            <p:cNvSpPr/>
            <p:nvPr/>
          </p:nvSpPr>
          <p:spPr>
            <a:xfrm>
              <a:off x="8016223" y="11930723"/>
              <a:ext cx="4755404" cy="1284644"/>
            </a:xfrm>
            <a:prstGeom prst="roundRect">
              <a:avLst/>
            </a:prstGeom>
            <a:gradFill flip="none" rotWithShape="1">
              <a:gsLst>
                <a:gs pos="0">
                  <a:srgbClr val="FF9500"/>
                </a:gs>
                <a:gs pos="100000">
                  <a:srgbClr val="E5374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133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3D3FA72-2335-3945-9241-DCC4EC1B5C11}"/>
                </a:ext>
              </a:extLst>
            </p:cNvPr>
            <p:cNvSpPr txBox="1"/>
            <p:nvPr/>
          </p:nvSpPr>
          <p:spPr>
            <a:xfrm>
              <a:off x="9154547" y="12251091"/>
              <a:ext cx="2478757" cy="37810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OBJETIVO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CC9CE6E-A5A2-4ABB-B858-DE549BB7ADEE}"/>
              </a:ext>
            </a:extLst>
          </p:cNvPr>
          <p:cNvGrpSpPr/>
          <p:nvPr/>
        </p:nvGrpSpPr>
        <p:grpSpPr>
          <a:xfrm>
            <a:off x="10780434" y="18092472"/>
            <a:ext cx="5760000" cy="1296000"/>
            <a:chOff x="8025430" y="16769502"/>
            <a:chExt cx="4755404" cy="1284644"/>
          </a:xfrm>
        </p:grpSpPr>
        <p:sp>
          <p:nvSpPr>
            <p:cNvPr id="38" name="Retângulo Arredondado 20">
              <a:extLst>
                <a:ext uri="{FF2B5EF4-FFF2-40B4-BE49-F238E27FC236}">
                  <a16:creationId xmlns:a16="http://schemas.microsoft.com/office/drawing/2014/main" id="{FDC40F1F-9174-4FC5-BA41-48EE2D106980}"/>
                </a:ext>
              </a:extLst>
            </p:cNvPr>
            <p:cNvSpPr/>
            <p:nvPr/>
          </p:nvSpPr>
          <p:spPr>
            <a:xfrm>
              <a:off x="8025430" y="16769502"/>
              <a:ext cx="4755404" cy="1284644"/>
            </a:xfrm>
            <a:prstGeom prst="roundRect">
              <a:avLst/>
            </a:prstGeom>
            <a:gradFill flip="none" rotWithShape="1">
              <a:gsLst>
                <a:gs pos="0">
                  <a:srgbClr val="FF9500"/>
                </a:gs>
                <a:gs pos="100000">
                  <a:srgbClr val="E5374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133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48BFB31-3FA9-284F-9AC9-E7346A8EF301}"/>
                </a:ext>
              </a:extLst>
            </p:cNvPr>
            <p:cNvSpPr txBox="1"/>
            <p:nvPr/>
          </p:nvSpPr>
          <p:spPr>
            <a:xfrm>
              <a:off x="9101686" y="17071040"/>
              <a:ext cx="2602892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MÉTODOS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FF539B-5D8B-446F-8B84-3FBC8BCB81B1}"/>
              </a:ext>
            </a:extLst>
          </p:cNvPr>
          <p:cNvGrpSpPr/>
          <p:nvPr/>
        </p:nvGrpSpPr>
        <p:grpSpPr>
          <a:xfrm>
            <a:off x="35917525" y="6949208"/>
            <a:ext cx="5760000" cy="1296000"/>
            <a:chOff x="35087328" y="5524785"/>
            <a:chExt cx="4755404" cy="1284644"/>
          </a:xfrm>
        </p:grpSpPr>
        <p:sp>
          <p:nvSpPr>
            <p:cNvPr id="39" name="Retângulo Arredondado 20">
              <a:extLst>
                <a:ext uri="{FF2B5EF4-FFF2-40B4-BE49-F238E27FC236}">
                  <a16:creationId xmlns:a16="http://schemas.microsoft.com/office/drawing/2014/main" id="{F0682C60-1F8A-4A63-8531-D0A70AC24E46}"/>
                </a:ext>
              </a:extLst>
            </p:cNvPr>
            <p:cNvSpPr/>
            <p:nvPr/>
          </p:nvSpPr>
          <p:spPr>
            <a:xfrm>
              <a:off x="35087328" y="5524785"/>
              <a:ext cx="4755404" cy="1284644"/>
            </a:xfrm>
            <a:prstGeom prst="roundRect">
              <a:avLst/>
            </a:prstGeom>
            <a:gradFill flip="none" rotWithShape="1">
              <a:gsLst>
                <a:gs pos="0">
                  <a:srgbClr val="FF9500"/>
                </a:gs>
                <a:gs pos="100000">
                  <a:srgbClr val="E5374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133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0E13A3D-38A4-F743-97D2-DEB9D7999BCE}"/>
                </a:ext>
              </a:extLst>
            </p:cNvPr>
            <p:cNvSpPr txBox="1"/>
            <p:nvPr/>
          </p:nvSpPr>
          <p:spPr>
            <a:xfrm>
              <a:off x="35873024" y="5782387"/>
              <a:ext cx="3184013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4400" b="1" dirty="0">
                  <a:solidFill>
                    <a:schemeClr val="bg1"/>
                  </a:solidFill>
                </a:rPr>
                <a:t>RESULTADOS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20E3DEE-2BBE-4F3E-B895-0996F65370AF}"/>
              </a:ext>
            </a:extLst>
          </p:cNvPr>
          <p:cNvGrpSpPr/>
          <p:nvPr/>
        </p:nvGrpSpPr>
        <p:grpSpPr>
          <a:xfrm>
            <a:off x="35490381" y="16738748"/>
            <a:ext cx="6704130" cy="1296000"/>
            <a:chOff x="33274949" y="16812014"/>
            <a:chExt cx="8380162" cy="1284644"/>
          </a:xfrm>
        </p:grpSpPr>
        <p:sp>
          <p:nvSpPr>
            <p:cNvPr id="40" name="Retângulo Arredondado 20">
              <a:extLst>
                <a:ext uri="{FF2B5EF4-FFF2-40B4-BE49-F238E27FC236}">
                  <a16:creationId xmlns:a16="http://schemas.microsoft.com/office/drawing/2014/main" id="{A8FE1299-96D0-471A-BEE6-B5C014EB5FB4}"/>
                </a:ext>
              </a:extLst>
            </p:cNvPr>
            <p:cNvSpPr/>
            <p:nvPr/>
          </p:nvSpPr>
          <p:spPr>
            <a:xfrm>
              <a:off x="33274949" y="16812014"/>
              <a:ext cx="8380162" cy="1284644"/>
            </a:xfrm>
            <a:prstGeom prst="roundRect">
              <a:avLst/>
            </a:prstGeom>
            <a:gradFill flip="none" rotWithShape="1">
              <a:gsLst>
                <a:gs pos="0">
                  <a:srgbClr val="FF9500"/>
                </a:gs>
                <a:gs pos="100000">
                  <a:srgbClr val="E5374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133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7517495-A3E0-2A44-B044-6C2D0B4D1055}"/>
                </a:ext>
              </a:extLst>
            </p:cNvPr>
            <p:cNvSpPr txBox="1"/>
            <p:nvPr/>
          </p:nvSpPr>
          <p:spPr>
            <a:xfrm>
              <a:off x="35859609" y="17153092"/>
              <a:ext cx="309854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CONCLUSÃO</a:t>
              </a:r>
            </a:p>
          </p:txBody>
        </p:sp>
      </p:grpSp>
      <p:sp>
        <p:nvSpPr>
          <p:cNvPr id="34" name="Espaço Reservado para Conteúdo 32">
            <a:extLst>
              <a:ext uri="{FF2B5EF4-FFF2-40B4-BE49-F238E27FC236}">
                <a16:creationId xmlns:a16="http://schemas.microsoft.com/office/drawing/2014/main" id="{A3BF74C5-97EC-45FB-93B7-19D639D9B024}"/>
              </a:ext>
            </a:extLst>
          </p:cNvPr>
          <p:cNvSpPr txBox="1">
            <a:spLocks/>
          </p:cNvSpPr>
          <p:nvPr/>
        </p:nvSpPr>
        <p:spPr>
          <a:xfrm>
            <a:off x="26289001" y="9164165"/>
            <a:ext cx="24403050" cy="6880950"/>
          </a:xfrm>
          <a:prstGeom prst="rect">
            <a:avLst/>
          </a:prstGeom>
        </p:spPr>
        <p:txBody>
          <a:bodyPr vert="horz" lIns="60951" tIns="30475" rIns="60951" bIns="30475" rtlCol="0">
            <a:normAutofit/>
          </a:bodyPr>
          <a:lstStyle>
            <a:lvl1pPr marL="607320" indent="-607320" algn="l" defTabSz="2429279" rtl="0" eaLnBrk="1" latinLnBrk="0" hangingPunct="1">
              <a:lnSpc>
                <a:spcPct val="90000"/>
              </a:lnSpc>
              <a:spcBef>
                <a:spcPts val="2655"/>
              </a:spcBef>
              <a:buFont typeface="Arial" panose="020B0604020202020204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195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659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51238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65882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8052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9516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0980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2444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5500">
                <a:latin typeface="Arial" panose="020B0604020202020204" pitchFamily="34" charset="0"/>
                <a:cs typeface="Arial" panose="020B0604020202020204" pitchFamily="34" charset="0"/>
              </a:rPr>
              <a:t>Total: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1.715 internações em idosos entre março/2020 e março/2021, sendo que houve mais internações em abril/2020 (146), outubro/2020 (137), setembro/2020 (129) e janeiro/2021 (118). Por região: Sudeste se destacou com 743 internações, seguido do Nordeste com 532. Por faixa-etária: 1.058 possuem entre 60 e 69 anos; 452 entre 70 e 79 anos e 205 possuem 80 anos ou mais. Por cor/raça: 588 auto declararam-se pardos; 439 brancos; 129 pretos; 54 amarelos e 11 indígenas. Por sexo: 1.125 internações de homens e 385 internações de mulheres</a:t>
            </a:r>
          </a:p>
          <a:p>
            <a:pPr marL="0" indent="0">
              <a:buNone/>
            </a:pPr>
            <a:endParaRPr lang="pt-BR" sz="5000" dirty="0"/>
          </a:p>
        </p:txBody>
      </p:sp>
      <p:sp>
        <p:nvSpPr>
          <p:cNvPr id="35" name="Espaço Reservado para Conteúdo 32">
            <a:extLst>
              <a:ext uri="{FF2B5EF4-FFF2-40B4-BE49-F238E27FC236}">
                <a16:creationId xmlns:a16="http://schemas.microsoft.com/office/drawing/2014/main" id="{1F8AE89F-DD87-46AC-9DE3-23DC2339D7AD}"/>
              </a:ext>
            </a:extLst>
          </p:cNvPr>
          <p:cNvSpPr txBox="1">
            <a:spLocks/>
          </p:cNvSpPr>
          <p:nvPr/>
        </p:nvSpPr>
        <p:spPr>
          <a:xfrm>
            <a:off x="1801708" y="14863521"/>
            <a:ext cx="23801491" cy="2308238"/>
          </a:xfrm>
          <a:prstGeom prst="rect">
            <a:avLst/>
          </a:prstGeom>
        </p:spPr>
        <p:txBody>
          <a:bodyPr vert="horz" lIns="60951" tIns="30475" rIns="60951" bIns="30475" rtlCol="0">
            <a:normAutofit fontScale="25000" lnSpcReduction="20000"/>
          </a:bodyPr>
          <a:lstStyle>
            <a:lvl1pPr marL="607320" indent="-607320" algn="l" defTabSz="2429279" rtl="0" eaLnBrk="1" latinLnBrk="0" hangingPunct="1">
              <a:lnSpc>
                <a:spcPct val="90000"/>
              </a:lnSpc>
              <a:spcBef>
                <a:spcPts val="2655"/>
              </a:spcBef>
              <a:buFont typeface="Arial" panose="020B0604020202020204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195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659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51238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65882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8052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9516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0980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2444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22000" dirty="0">
                <a:latin typeface="Arial" panose="020B0604020202020204" pitchFamily="34" charset="0"/>
                <a:cs typeface="Arial" panose="020B0604020202020204" pitchFamily="34" charset="0"/>
              </a:rPr>
              <a:t>Caracterizar o perfil epidemiológico das internações por tuberculose pulmonar na população idosa brasileira entre 2020 e 2021</a:t>
            </a:r>
          </a:p>
          <a:p>
            <a:pPr marL="0" indent="0">
              <a:buNone/>
            </a:pPr>
            <a:endParaRPr lang="pt-BR" sz="5000" dirty="0"/>
          </a:p>
        </p:txBody>
      </p:sp>
      <p:sp>
        <p:nvSpPr>
          <p:cNvPr id="36" name="Espaço Reservado para Conteúdo 32">
            <a:extLst>
              <a:ext uri="{FF2B5EF4-FFF2-40B4-BE49-F238E27FC236}">
                <a16:creationId xmlns:a16="http://schemas.microsoft.com/office/drawing/2014/main" id="{F91B494C-BCF9-4D1E-8738-F93CD6CE331B}"/>
              </a:ext>
            </a:extLst>
          </p:cNvPr>
          <p:cNvSpPr txBox="1">
            <a:spLocks/>
          </p:cNvSpPr>
          <p:nvPr/>
        </p:nvSpPr>
        <p:spPr>
          <a:xfrm>
            <a:off x="1717669" y="17442779"/>
            <a:ext cx="21402453" cy="6711588"/>
          </a:xfrm>
          <a:prstGeom prst="rect">
            <a:avLst/>
          </a:prstGeom>
        </p:spPr>
        <p:txBody>
          <a:bodyPr vert="horz" lIns="60951" tIns="30475" rIns="60951" bIns="30475" rtlCol="0">
            <a:normAutofit/>
          </a:bodyPr>
          <a:lstStyle>
            <a:lvl1pPr marL="607320" indent="-607320" algn="l" defTabSz="2429279" rtl="0" eaLnBrk="1" latinLnBrk="0" hangingPunct="1">
              <a:lnSpc>
                <a:spcPct val="90000"/>
              </a:lnSpc>
              <a:spcBef>
                <a:spcPts val="2655"/>
              </a:spcBef>
              <a:buFont typeface="Arial" panose="020B0604020202020204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195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659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51238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65882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8052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9516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0980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2444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5000" dirty="0"/>
          </a:p>
        </p:txBody>
      </p:sp>
      <p:sp>
        <p:nvSpPr>
          <p:cNvPr id="41" name="Espaço Reservado para Conteúdo 32">
            <a:extLst>
              <a:ext uri="{FF2B5EF4-FFF2-40B4-BE49-F238E27FC236}">
                <a16:creationId xmlns:a16="http://schemas.microsoft.com/office/drawing/2014/main" id="{30A755E1-1CCB-48B1-AC55-1EF5D66EF209}"/>
              </a:ext>
            </a:extLst>
          </p:cNvPr>
          <p:cNvSpPr txBox="1">
            <a:spLocks/>
          </p:cNvSpPr>
          <p:nvPr/>
        </p:nvSpPr>
        <p:spPr>
          <a:xfrm>
            <a:off x="26289001" y="18620047"/>
            <a:ext cx="24403050" cy="5775898"/>
          </a:xfrm>
          <a:prstGeom prst="rect">
            <a:avLst/>
          </a:prstGeom>
        </p:spPr>
        <p:txBody>
          <a:bodyPr vert="horz" lIns="60951" tIns="30475" rIns="60951" bIns="30475" rtlCol="0">
            <a:normAutofit/>
          </a:bodyPr>
          <a:lstStyle>
            <a:lvl1pPr marL="607320" indent="-607320" algn="l" defTabSz="2429279" rtl="0" eaLnBrk="1" latinLnBrk="0" hangingPunct="1">
              <a:lnSpc>
                <a:spcPct val="90000"/>
              </a:lnSpc>
              <a:spcBef>
                <a:spcPts val="2655"/>
              </a:spcBef>
              <a:buFont typeface="Arial" panose="020B0604020202020204" pitchFamily="34" charset="0"/>
              <a:buChar char="•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195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6599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51238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65882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8052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95161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0980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24440" indent="-607320" algn="l" defTabSz="2429279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Entre março/2020 e março/2021, o mês com mais internações de pessoas idosas pela doença foi abril/2020, sendo o Sudeste a região com maior número de hospitalizações. O perfil epidemiológico compreende, sobretudo, homens pardos e com idade entre 60 e 69 anos. Dessa forma, a maior atenção ao perfil epidemiológico da população idosa brasileira em relação à enfermidade é essencial para reduzir o número de internações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50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1AF13A2-71F0-4806-8637-6964955A6D19}"/>
              </a:ext>
            </a:extLst>
          </p:cNvPr>
          <p:cNvSpPr/>
          <p:nvPr/>
        </p:nvSpPr>
        <p:spPr>
          <a:xfrm>
            <a:off x="1801708" y="19892614"/>
            <a:ext cx="2380149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5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Utiliza-se um estudo ecológico de caráter tanto quantitativo quanto descritivo. A partir das internações por tuberculose pulmonar no Brasil entre 03/2020 e 03/2021, o Departamento de Informática do Sistema Único de Saúde (DATASUS) disponibilizou dados para a análise, nos quais foram avaliados segundo mês e ano de atendimento, unidade da federação, cor/raça, sexo e faixa etária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8BAB6E-F4D2-47D3-8648-DE3536770DED}"/>
              </a:ext>
            </a:extLst>
          </p:cNvPr>
          <p:cNvSpPr txBox="1"/>
          <p:nvPr/>
        </p:nvSpPr>
        <p:spPr>
          <a:xfrm>
            <a:off x="0" y="26233859"/>
            <a:ext cx="51206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Instituição: Universidade do Estado do Pará</a:t>
            </a:r>
          </a:p>
          <a:p>
            <a:pPr algn="ctr"/>
            <a:endParaRPr lang="pt-BR" sz="3000" dirty="0"/>
          </a:p>
          <a:p>
            <a:pPr algn="ctr"/>
            <a:r>
              <a:rPr lang="pt-BR" sz="3000" dirty="0"/>
              <a:t> </a:t>
            </a:r>
            <a:r>
              <a:rPr lang="pt-BR" sz="3000" dirty="0">
                <a:hlinkClick r:id="rId2"/>
              </a:rPr>
              <a:t>alvaroneto854@Hotmail.com</a:t>
            </a:r>
            <a:r>
              <a:rPr lang="pt-BR" sz="3000" dirty="0"/>
              <a:t>; </a:t>
            </a:r>
            <a:r>
              <a:rPr lang="pt-BR" sz="3000" dirty="0">
                <a:hlinkClick r:id="rId3"/>
              </a:rPr>
              <a:t>henrique.caio08@gmail.com</a:t>
            </a:r>
            <a:r>
              <a:rPr lang="pt-BR" sz="3000" dirty="0"/>
              <a:t>; </a:t>
            </a:r>
            <a:r>
              <a:rPr lang="pt-BR" sz="3000" dirty="0">
                <a:hlinkClick r:id="rId4"/>
              </a:rPr>
              <a:t>emyareis@outlook.com</a:t>
            </a:r>
            <a:r>
              <a:rPr lang="pt-BR" sz="3000" dirty="0"/>
              <a:t>; </a:t>
            </a:r>
            <a:r>
              <a:rPr lang="en-US" sz="3000" u="sng" dirty="0">
                <a:hlinkClick r:id="rId5"/>
              </a:rPr>
              <a:t>maria.buhrnheim@aluno.uepa.br</a:t>
            </a:r>
            <a:r>
              <a:rPr lang="en-US" sz="3000" u="sng" dirty="0"/>
              <a:t>; </a:t>
            </a:r>
            <a:r>
              <a:rPr lang="en-US" sz="3000" u="sng" dirty="0">
                <a:hlinkClick r:id="rId6"/>
              </a:rPr>
              <a:t>barbosagabrieldavi@gmail.com</a:t>
            </a:r>
            <a:r>
              <a:rPr lang="en-US" sz="3000" u="sng" dirty="0"/>
              <a:t>; </a:t>
            </a:r>
            <a:r>
              <a:rPr lang="en-US" sz="3000" dirty="0">
                <a:hlinkClick r:id="rId7"/>
              </a:rPr>
              <a:t>gera.mendes.jr@gmail.com</a:t>
            </a:r>
            <a:r>
              <a:rPr lang="en-US" sz="3000" dirty="0"/>
              <a:t> </a:t>
            </a:r>
            <a:endParaRPr lang="pt-BR" sz="3000" dirty="0"/>
          </a:p>
          <a:p>
            <a:pPr algn="ctr"/>
            <a:r>
              <a:rPr lang="en-US" sz="4000" u="sng" dirty="0"/>
              <a:t> </a:t>
            </a:r>
            <a:endParaRPr lang="pt-BR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51104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1992</TotalTime>
  <Words>424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INTERNAÇÕES POR TUBERCULOSE PULMONAR NA POPULAÇÃO IDOSA BRASILEIRA EM TEMPOS DE PANDEMIA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Lenovo</cp:lastModifiedBy>
  <cp:revision>144</cp:revision>
  <dcterms:created xsi:type="dcterms:W3CDTF">2017-07-17T14:02:01Z</dcterms:created>
  <dcterms:modified xsi:type="dcterms:W3CDTF">2021-09-30T17:33:09Z</dcterms:modified>
</cp:coreProperties>
</file>